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T Sans Narrow"/>
      <p:regular r:id="rId16"/>
      <p:bold r:id="rId17"/>
    </p:embeddedFont>
    <p:embeddedFont>
      <p:font typeface="Open Sa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OpenSans-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TSansNarrow-bold.fntdata"/><Relationship Id="rId16" Type="http://schemas.openxmlformats.org/officeDocument/2006/relationships/font" Target="fonts/PTSansNarrow-regular.fntdata"/><Relationship Id="rId5" Type="http://schemas.openxmlformats.org/officeDocument/2006/relationships/notesMaster" Target="notesMasters/notesMaster1.xml"/><Relationship Id="rId19" Type="http://schemas.openxmlformats.org/officeDocument/2006/relationships/font" Target="fonts/OpenSans-bold.fntdata"/><Relationship Id="rId6" Type="http://schemas.openxmlformats.org/officeDocument/2006/relationships/slide" Target="slides/slide1.xml"/><Relationship Id="rId18" Type="http://schemas.openxmlformats.org/officeDocument/2006/relationships/font" Target="fonts/OpenSans-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40e33641fb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40e33641fb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40e33641fb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40e33641fb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40e33641fb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40e33641fb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40e33641fb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40e33641fb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40e33641fb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40e33641fb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40e33641fb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40e33641fb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40e33641fb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40e33641fb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40e33641fb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40e33641fb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40e33641fb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40e33641fb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us02web.zoom.us/webinar/register/WN_OaHDNIInQA2KeTE-GDg8Qw#/registration" TargetMode="External"/><Relationship Id="rId4" Type="http://schemas.openxmlformats.org/officeDocument/2006/relationships/hyperlink" Target="https://us02web.zoom.us/webinar/register/WN_SVkqySXyRumF6MR5u1fNmA#/registration" TargetMode="External"/><Relationship Id="rId5" Type="http://schemas.openxmlformats.org/officeDocument/2006/relationships/hyperlink" Target="https://us02web.zoom.us/webinar/register/WN_bKSTov7PSRWfcVNz6AVsqw#/registration" TargetMode="External"/><Relationship Id="rId6" Type="http://schemas.openxmlformats.org/officeDocument/2006/relationships/hyperlink" Target="https://boettcherfoundation.org/scholarships/prospective-scholar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Boettcher </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accent5"/>
                </a:solidFill>
              </a:rPr>
              <a:t>Scholarship</a:t>
            </a:r>
            <a:endParaRPr>
              <a:solidFill>
                <a:schemeClr val="accent5"/>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000"/>
              <a:t>More Info &amp; FAQs</a:t>
            </a:r>
            <a:endParaRPr sz="4000"/>
          </a:p>
        </p:txBody>
      </p:sp>
      <p:sp>
        <p:nvSpPr>
          <p:cNvPr id="121" name="Google Shape;121;p22"/>
          <p:cNvSpPr txBox="1"/>
          <p:nvPr>
            <p:ph idx="1" type="body"/>
          </p:nvPr>
        </p:nvSpPr>
        <p:spPr>
          <a:xfrm>
            <a:off x="311700" y="1266325"/>
            <a:ext cx="8520600" cy="3302700"/>
          </a:xfrm>
          <a:prstGeom prst="rect">
            <a:avLst/>
          </a:prstGeom>
        </p:spPr>
        <p:txBody>
          <a:bodyPr anchorCtr="0" anchor="t" bIns="91425" lIns="91425" spcFirstLastPara="1" rIns="91425" wrap="square" tIns="91425">
            <a:normAutofit fontScale="85000" lnSpcReduction="20000"/>
          </a:bodyPr>
          <a:lstStyle/>
          <a:p>
            <a:pPr indent="-344646" lvl="0" marL="457200" rtl="0" algn="l">
              <a:spcBef>
                <a:spcPts val="0"/>
              </a:spcBef>
              <a:spcAft>
                <a:spcPts val="0"/>
              </a:spcAft>
              <a:buClr>
                <a:schemeClr val="accent5"/>
              </a:buClr>
              <a:buSzPct val="100000"/>
              <a:buFont typeface="Calibri"/>
              <a:buChar char="●"/>
            </a:pPr>
            <a:r>
              <a:rPr lang="en" sz="2150">
                <a:solidFill>
                  <a:schemeClr val="accent5"/>
                </a:solidFill>
                <a:latin typeface="Calibri"/>
                <a:ea typeface="Calibri"/>
                <a:cs typeface="Calibri"/>
                <a:sym typeface="Calibri"/>
              </a:rPr>
              <a:t>Webinars</a:t>
            </a:r>
            <a:endParaRPr sz="2150">
              <a:solidFill>
                <a:schemeClr val="accent5"/>
              </a:solidFill>
              <a:latin typeface="Calibri"/>
              <a:ea typeface="Calibri"/>
              <a:cs typeface="Calibri"/>
              <a:sym typeface="Calibri"/>
            </a:endParaRPr>
          </a:p>
          <a:p>
            <a:pPr indent="-344646" lvl="1" marL="914400" rtl="0" algn="l">
              <a:spcBef>
                <a:spcPts val="0"/>
              </a:spcBef>
              <a:spcAft>
                <a:spcPts val="0"/>
              </a:spcAft>
              <a:buClr>
                <a:schemeClr val="accent5"/>
              </a:buClr>
              <a:buSzPct val="100000"/>
              <a:buFont typeface="Calibri"/>
              <a:buChar char="○"/>
            </a:pPr>
            <a:r>
              <a:rPr lang="en" sz="2150" u="sng">
                <a:solidFill>
                  <a:schemeClr val="accent5"/>
                </a:solidFill>
                <a:highlight>
                  <a:srgbClr val="FFFFFF"/>
                </a:highlight>
                <a:latin typeface="Calibri"/>
                <a:ea typeface="Calibri"/>
                <a:cs typeface="Calibri"/>
                <a:sym typeface="Calibri"/>
                <a:hlinkClick r:id="rId3">
                  <a:extLst>
                    <a:ext uri="{A12FA001-AC4F-418D-AE19-62706E023703}">
                      <ahyp:hlinkClr val="tx"/>
                    </a:ext>
                  </a:extLst>
                </a:hlinkClick>
              </a:rPr>
              <a:t>Tuesday, September 12, 5:30-6:30 p.m.</a:t>
            </a:r>
            <a:endParaRPr sz="2150" u="sng">
              <a:solidFill>
                <a:schemeClr val="accent5"/>
              </a:solidFill>
              <a:highlight>
                <a:srgbClr val="FFFFFF"/>
              </a:highlight>
              <a:latin typeface="Calibri"/>
              <a:ea typeface="Calibri"/>
              <a:cs typeface="Calibri"/>
              <a:sym typeface="Calibri"/>
            </a:endParaRPr>
          </a:p>
          <a:p>
            <a:pPr indent="-344646" lvl="1" marL="914400" rtl="0" algn="l">
              <a:spcBef>
                <a:spcPts val="0"/>
              </a:spcBef>
              <a:spcAft>
                <a:spcPts val="0"/>
              </a:spcAft>
              <a:buClr>
                <a:schemeClr val="accent5"/>
              </a:buClr>
              <a:buSzPct val="100000"/>
              <a:buFont typeface="Calibri"/>
              <a:buChar char="○"/>
            </a:pPr>
            <a:r>
              <a:rPr lang="en" sz="2150" u="sng">
                <a:solidFill>
                  <a:schemeClr val="accent5"/>
                </a:solidFill>
                <a:highlight>
                  <a:srgbClr val="FFFFFF"/>
                </a:highlight>
                <a:latin typeface="Calibri"/>
                <a:ea typeface="Calibri"/>
                <a:cs typeface="Calibri"/>
                <a:sym typeface="Calibri"/>
                <a:hlinkClick r:id="rId4">
                  <a:extLst>
                    <a:ext uri="{A12FA001-AC4F-418D-AE19-62706E023703}">
                      <ahyp:hlinkClr val="tx"/>
                    </a:ext>
                  </a:extLst>
                </a:hlinkClick>
              </a:rPr>
              <a:t>Wednesday, September 27, 5:30-6:30 p.m.</a:t>
            </a:r>
            <a:endParaRPr sz="2150" u="sng">
              <a:solidFill>
                <a:schemeClr val="accent5"/>
              </a:solidFill>
              <a:highlight>
                <a:srgbClr val="FFFFFF"/>
              </a:highlight>
              <a:latin typeface="Calibri"/>
              <a:ea typeface="Calibri"/>
              <a:cs typeface="Calibri"/>
              <a:sym typeface="Calibri"/>
            </a:endParaRPr>
          </a:p>
          <a:p>
            <a:pPr indent="-344646" lvl="1" marL="914400" rtl="0" algn="l">
              <a:spcBef>
                <a:spcPts val="0"/>
              </a:spcBef>
              <a:spcAft>
                <a:spcPts val="0"/>
              </a:spcAft>
              <a:buClr>
                <a:schemeClr val="accent5"/>
              </a:buClr>
              <a:buSzPct val="100000"/>
              <a:buFont typeface="Calibri"/>
              <a:buChar char="○"/>
            </a:pPr>
            <a:r>
              <a:rPr lang="en" sz="2150" u="sng">
                <a:solidFill>
                  <a:schemeClr val="accent5"/>
                </a:solidFill>
                <a:highlight>
                  <a:srgbClr val="FFFFFF"/>
                </a:highlight>
                <a:latin typeface="Calibri"/>
                <a:ea typeface="Calibri"/>
                <a:cs typeface="Calibri"/>
                <a:sym typeface="Calibri"/>
                <a:hlinkClick r:id="rId5">
                  <a:extLst>
                    <a:ext uri="{A12FA001-AC4F-418D-AE19-62706E023703}">
                      <ahyp:hlinkClr val="tx"/>
                    </a:ext>
                  </a:extLst>
                </a:hlinkClick>
              </a:rPr>
              <a:t>Thursday, October 5, 12-1 p.m.</a:t>
            </a:r>
            <a:endParaRPr sz="2150" u="sng">
              <a:solidFill>
                <a:schemeClr val="accent5"/>
              </a:solidFill>
              <a:highlight>
                <a:srgbClr val="FFFFFF"/>
              </a:highlight>
              <a:latin typeface="Calibri"/>
              <a:ea typeface="Calibri"/>
              <a:cs typeface="Calibri"/>
              <a:sym typeface="Calibri"/>
            </a:endParaRPr>
          </a:p>
          <a:p>
            <a:pPr indent="0" lvl="0" marL="457200" rtl="0" algn="l">
              <a:spcBef>
                <a:spcPts val="2100"/>
              </a:spcBef>
              <a:spcAft>
                <a:spcPts val="0"/>
              </a:spcAft>
              <a:buNone/>
            </a:pPr>
            <a:r>
              <a:t/>
            </a:r>
            <a:endParaRPr sz="2150" u="sng">
              <a:solidFill>
                <a:schemeClr val="accent5"/>
              </a:solidFill>
              <a:highlight>
                <a:srgbClr val="FFFFFF"/>
              </a:highlight>
              <a:latin typeface="Calibri"/>
              <a:ea typeface="Calibri"/>
              <a:cs typeface="Calibri"/>
              <a:sym typeface="Calibri"/>
            </a:endParaRPr>
          </a:p>
          <a:p>
            <a:pPr indent="-344646" lvl="0" marL="457200" rtl="0" algn="l">
              <a:spcBef>
                <a:spcPts val="2100"/>
              </a:spcBef>
              <a:spcAft>
                <a:spcPts val="0"/>
              </a:spcAft>
              <a:buClr>
                <a:schemeClr val="accent5"/>
              </a:buClr>
              <a:buSzPct val="100000"/>
              <a:buFont typeface="Calibri"/>
              <a:buChar char="●"/>
            </a:pPr>
            <a:r>
              <a:rPr lang="en" sz="2150">
                <a:solidFill>
                  <a:schemeClr val="accent5"/>
                </a:solidFill>
                <a:highlight>
                  <a:srgbClr val="FFFFFF"/>
                </a:highlight>
                <a:latin typeface="Calibri"/>
                <a:ea typeface="Calibri"/>
                <a:cs typeface="Calibri"/>
                <a:sym typeface="Calibri"/>
              </a:rPr>
              <a:t>Website</a:t>
            </a:r>
            <a:endParaRPr sz="2150">
              <a:solidFill>
                <a:schemeClr val="accent5"/>
              </a:solidFill>
              <a:highlight>
                <a:srgbClr val="FFFFFF"/>
              </a:highlight>
              <a:latin typeface="Calibri"/>
              <a:ea typeface="Calibri"/>
              <a:cs typeface="Calibri"/>
              <a:sym typeface="Calibri"/>
            </a:endParaRPr>
          </a:p>
          <a:p>
            <a:pPr indent="-344646" lvl="1" marL="914400" rtl="0" algn="l">
              <a:lnSpc>
                <a:spcPct val="100000"/>
              </a:lnSpc>
              <a:spcBef>
                <a:spcPts val="0"/>
              </a:spcBef>
              <a:spcAft>
                <a:spcPts val="0"/>
              </a:spcAft>
              <a:buClr>
                <a:schemeClr val="accent5"/>
              </a:buClr>
              <a:buSzPct val="100000"/>
              <a:buFont typeface="Calibri"/>
              <a:buChar char="○"/>
            </a:pPr>
            <a:r>
              <a:rPr lang="en" sz="2150" u="sng">
                <a:solidFill>
                  <a:schemeClr val="accent5"/>
                </a:solidFill>
                <a:latin typeface="Calibri"/>
                <a:ea typeface="Calibri"/>
                <a:cs typeface="Calibri"/>
                <a:sym typeface="Calibri"/>
                <a:hlinkClick r:id="rId6">
                  <a:extLst>
                    <a:ext uri="{A12FA001-AC4F-418D-AE19-62706E023703}">
                      <ahyp:hlinkClr val="tx"/>
                    </a:ext>
                  </a:extLst>
                </a:hlinkClick>
              </a:rPr>
              <a:t>https://boettcherfoundation.org/scholarships/</a:t>
            </a:r>
            <a:endParaRPr sz="2150">
              <a:solidFill>
                <a:schemeClr val="accent5"/>
              </a:solidFill>
              <a:latin typeface="Calibri"/>
              <a:ea typeface="Calibri"/>
              <a:cs typeface="Calibri"/>
              <a:sym typeface="Calibri"/>
            </a:endParaRPr>
          </a:p>
          <a:p>
            <a:pPr indent="0" lvl="0" marL="0" rtl="0" algn="l">
              <a:lnSpc>
                <a:spcPct val="100000"/>
              </a:lnSpc>
              <a:spcBef>
                <a:spcPts val="1739"/>
              </a:spcBef>
              <a:spcAft>
                <a:spcPts val="0"/>
              </a:spcAft>
              <a:buNone/>
            </a:pPr>
            <a:r>
              <a:t/>
            </a:r>
            <a:endParaRPr sz="2000">
              <a:solidFill>
                <a:srgbClr val="000000"/>
              </a:solidFill>
              <a:highlight>
                <a:srgbClr val="FFFFFF"/>
              </a:highlight>
              <a:latin typeface="Calibri"/>
              <a:ea typeface="Calibri"/>
              <a:cs typeface="Calibri"/>
              <a:sym typeface="Calibri"/>
            </a:endParaRPr>
          </a:p>
          <a:p>
            <a:pPr indent="0" lvl="0" marL="91440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spcBef>
                <a:spcPts val="108"/>
              </a:spcBef>
              <a:spcAft>
                <a:spcPts val="0"/>
              </a:spcAft>
              <a:buNone/>
            </a:pPr>
            <a:r>
              <a:rPr lang="en" sz="4000"/>
              <a:t>What is the Boettcher Scholarship?</a:t>
            </a:r>
            <a:endParaRPr sz="4000"/>
          </a:p>
        </p:txBody>
      </p:sp>
      <p:sp>
        <p:nvSpPr>
          <p:cNvPr id="73" name="Google Shape;73;p1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457200" rtl="0" algn="l">
              <a:lnSpc>
                <a:spcPct val="100000"/>
              </a:lnSpc>
              <a:spcBef>
                <a:spcPts val="108"/>
              </a:spcBef>
              <a:spcAft>
                <a:spcPts val="0"/>
              </a:spcAft>
              <a:buNone/>
            </a:pPr>
            <a:r>
              <a:t/>
            </a:r>
            <a:endParaRPr sz="2000">
              <a:solidFill>
                <a:srgbClr val="000000"/>
              </a:solidFill>
              <a:latin typeface="Calibri"/>
              <a:ea typeface="Calibri"/>
              <a:cs typeface="Calibri"/>
              <a:sym typeface="Calibri"/>
            </a:endParaRPr>
          </a:p>
          <a:p>
            <a:pPr indent="0" lvl="0" marL="457200" rtl="0" algn="l">
              <a:lnSpc>
                <a:spcPct val="100000"/>
              </a:lnSpc>
              <a:spcBef>
                <a:spcPts val="108"/>
              </a:spcBef>
              <a:spcAft>
                <a:spcPts val="0"/>
              </a:spcAft>
              <a:buNone/>
            </a:pPr>
            <a:r>
              <a:t/>
            </a:r>
            <a:endParaRPr sz="2000">
              <a:solidFill>
                <a:srgbClr val="000000"/>
              </a:solidFill>
              <a:latin typeface="Calibri"/>
              <a:ea typeface="Calibri"/>
              <a:cs typeface="Calibri"/>
              <a:sym typeface="Calibri"/>
            </a:endParaRPr>
          </a:p>
          <a:p>
            <a:pPr indent="0" lvl="0" marL="457200" rtl="0" algn="l">
              <a:lnSpc>
                <a:spcPct val="100000"/>
              </a:lnSpc>
              <a:spcBef>
                <a:spcPts val="108"/>
              </a:spcBef>
              <a:spcAft>
                <a:spcPts val="0"/>
              </a:spcAft>
              <a:buNone/>
            </a:pPr>
            <a:r>
              <a:t/>
            </a:r>
            <a:endParaRPr sz="2000">
              <a:solidFill>
                <a:srgbClr val="000000"/>
              </a:solidFill>
              <a:latin typeface="Calibri"/>
              <a:ea typeface="Calibri"/>
              <a:cs typeface="Calibri"/>
              <a:sym typeface="Calibri"/>
            </a:endParaRPr>
          </a:p>
          <a:p>
            <a:pPr indent="-355600" lvl="0" marL="457200" rtl="0" algn="l">
              <a:lnSpc>
                <a:spcPct val="100000"/>
              </a:lnSpc>
              <a:spcBef>
                <a:spcPts val="108"/>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It is a merit-based scholarship awarded to 50 Colorado High School Seniors </a:t>
            </a:r>
            <a:endParaRPr sz="2000">
              <a:solidFill>
                <a:schemeClr val="accent5"/>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ctr">
              <a:spcBef>
                <a:spcPts val="108"/>
              </a:spcBef>
              <a:spcAft>
                <a:spcPts val="0"/>
              </a:spcAft>
              <a:buNone/>
            </a:pPr>
            <a:r>
              <a:rPr lang="en" sz="4400"/>
              <a:t>What does the scholarship entail?</a:t>
            </a:r>
            <a:endParaRPr sz="4400"/>
          </a:p>
          <a:p>
            <a:pPr indent="0" lvl="0" marL="0" rtl="0" algn="l">
              <a:spcBef>
                <a:spcPts val="0"/>
              </a:spcBef>
              <a:spcAft>
                <a:spcPts val="0"/>
              </a:spcAft>
              <a:buNone/>
            </a:pPr>
            <a:r>
              <a:t/>
            </a:r>
            <a:endParaRPr>
              <a:solidFill>
                <a:schemeClr val="accent4"/>
              </a:solidFill>
            </a:endParaRPr>
          </a:p>
        </p:txBody>
      </p:sp>
      <p:sp>
        <p:nvSpPr>
          <p:cNvPr id="79" name="Google Shape;79;p15"/>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457200" rtl="0" algn="l">
              <a:lnSpc>
                <a:spcPct val="100000"/>
              </a:lnSpc>
              <a:spcBef>
                <a:spcPts val="108"/>
              </a:spcBef>
              <a:spcAft>
                <a:spcPts val="0"/>
              </a:spcAft>
              <a:buNone/>
            </a:pPr>
            <a:r>
              <a:t/>
            </a:r>
            <a:endParaRPr sz="3000">
              <a:solidFill>
                <a:srgbClr val="000000"/>
              </a:solidFill>
              <a:latin typeface="Calibri"/>
              <a:ea typeface="Calibri"/>
              <a:cs typeface="Calibri"/>
              <a:sym typeface="Calibri"/>
            </a:endParaRPr>
          </a:p>
          <a:p>
            <a:pPr indent="0" lvl="0" marL="457200" rtl="0" algn="l">
              <a:lnSpc>
                <a:spcPct val="100000"/>
              </a:lnSpc>
              <a:spcBef>
                <a:spcPts val="108"/>
              </a:spcBef>
              <a:spcAft>
                <a:spcPts val="0"/>
              </a:spcAft>
              <a:buNone/>
            </a:pPr>
            <a:r>
              <a:t/>
            </a:r>
            <a:endParaRPr sz="3000">
              <a:solidFill>
                <a:srgbClr val="000000"/>
              </a:solidFill>
              <a:latin typeface="Calibri"/>
              <a:ea typeface="Calibri"/>
              <a:cs typeface="Calibri"/>
              <a:sym typeface="Calibri"/>
            </a:endParaRPr>
          </a:p>
          <a:p>
            <a:pPr indent="-419100" lvl="0" marL="457200" rtl="0" algn="l">
              <a:lnSpc>
                <a:spcPct val="100000"/>
              </a:lnSpc>
              <a:spcBef>
                <a:spcPts val="108"/>
              </a:spcBef>
              <a:spcAft>
                <a:spcPts val="0"/>
              </a:spcAft>
              <a:buClr>
                <a:schemeClr val="accent5"/>
              </a:buClr>
              <a:buSzPts val="3000"/>
              <a:buFont typeface="Calibri"/>
              <a:buChar char="●"/>
            </a:pPr>
            <a:r>
              <a:rPr lang="en" sz="3000">
                <a:solidFill>
                  <a:schemeClr val="accent5"/>
                </a:solidFill>
                <a:latin typeface="Calibri"/>
                <a:ea typeface="Calibri"/>
                <a:cs typeface="Calibri"/>
                <a:sym typeface="Calibri"/>
              </a:rPr>
              <a:t>Two types of Models</a:t>
            </a:r>
            <a:endParaRPr sz="3000">
              <a:solidFill>
                <a:schemeClr val="accent5"/>
              </a:solidFill>
              <a:latin typeface="Calibri"/>
              <a:ea typeface="Calibri"/>
              <a:cs typeface="Calibri"/>
              <a:sym typeface="Calibri"/>
            </a:endParaRPr>
          </a:p>
          <a:p>
            <a:pPr indent="-419100" lvl="1" marL="914400" marR="416217" rtl="0" algn="l">
              <a:lnSpc>
                <a:spcPct val="98918"/>
              </a:lnSpc>
              <a:spcBef>
                <a:spcPts val="0"/>
              </a:spcBef>
              <a:spcAft>
                <a:spcPts val="0"/>
              </a:spcAft>
              <a:buClr>
                <a:schemeClr val="accent5"/>
              </a:buClr>
              <a:buSzPts val="3000"/>
              <a:buFont typeface="Calibri"/>
              <a:buChar char="○"/>
            </a:pPr>
            <a:r>
              <a:rPr b="1" lang="en" sz="3000">
                <a:solidFill>
                  <a:schemeClr val="accent5"/>
                </a:solidFill>
                <a:latin typeface="Calibri"/>
                <a:ea typeface="Calibri"/>
                <a:cs typeface="Calibri"/>
                <a:sym typeface="Calibri"/>
              </a:rPr>
              <a:t>Cost of Attendance Model</a:t>
            </a:r>
            <a:endParaRPr b="1" sz="3000">
              <a:solidFill>
                <a:schemeClr val="accent5"/>
              </a:solidFill>
              <a:latin typeface="Calibri"/>
              <a:ea typeface="Calibri"/>
              <a:cs typeface="Calibri"/>
              <a:sym typeface="Calibri"/>
            </a:endParaRPr>
          </a:p>
          <a:p>
            <a:pPr indent="-419100" lvl="1" marL="914400" marR="416217" rtl="0" algn="l">
              <a:lnSpc>
                <a:spcPct val="98918"/>
              </a:lnSpc>
              <a:spcBef>
                <a:spcPts val="0"/>
              </a:spcBef>
              <a:spcAft>
                <a:spcPts val="0"/>
              </a:spcAft>
              <a:buClr>
                <a:schemeClr val="accent5"/>
              </a:buClr>
              <a:buSzPts val="3000"/>
              <a:buFont typeface="Calibri"/>
              <a:buChar char="○"/>
            </a:pPr>
            <a:r>
              <a:rPr b="1" lang="en" sz="3000">
                <a:solidFill>
                  <a:schemeClr val="accent5"/>
                </a:solidFill>
                <a:highlight>
                  <a:srgbClr val="FFFFFF"/>
                </a:highlight>
                <a:latin typeface="Calibri"/>
                <a:ea typeface="Calibri"/>
                <a:cs typeface="Calibri"/>
                <a:sym typeface="Calibri"/>
              </a:rPr>
              <a:t>Tuition &amp; Fees Model</a:t>
            </a:r>
            <a:endParaRPr b="1" sz="3000">
              <a:solidFill>
                <a:schemeClr val="accent5"/>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marR="416217" rtl="0" algn="ctr">
              <a:lnSpc>
                <a:spcPct val="98918"/>
              </a:lnSpc>
              <a:spcBef>
                <a:spcPts val="0"/>
              </a:spcBef>
              <a:spcAft>
                <a:spcPts val="0"/>
              </a:spcAft>
              <a:buNone/>
            </a:pPr>
            <a:r>
              <a:rPr lang="en" sz="4000"/>
              <a:t>Cost of Attendance Model</a:t>
            </a:r>
            <a:endParaRPr sz="4000"/>
          </a:p>
        </p:txBody>
      </p:sp>
      <p:sp>
        <p:nvSpPr>
          <p:cNvPr id="85" name="Google Shape;85;p16"/>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36550" lvl="0" marL="457200" marR="416217" rtl="0" algn="l">
              <a:lnSpc>
                <a:spcPct val="98918"/>
              </a:lnSpc>
              <a:spcBef>
                <a:spcPts val="0"/>
              </a:spcBef>
              <a:spcAft>
                <a:spcPts val="0"/>
              </a:spcAft>
              <a:buClr>
                <a:schemeClr val="accent5"/>
              </a:buClr>
              <a:buSzPts val="1700"/>
              <a:buFont typeface="Calibri"/>
              <a:buChar char="●"/>
            </a:pPr>
            <a:r>
              <a:rPr lang="en" sz="1700">
                <a:solidFill>
                  <a:schemeClr val="accent5"/>
                </a:solidFill>
                <a:latin typeface="Calibri"/>
                <a:ea typeface="Calibri"/>
                <a:cs typeface="Calibri"/>
                <a:sym typeface="Calibri"/>
              </a:rPr>
              <a:t>Scholars receive an annual fixed amount of $20,000 per year from Boettcher for four years.</a:t>
            </a:r>
            <a:endParaRPr sz="1700">
              <a:solidFill>
                <a:schemeClr val="accent5"/>
              </a:solidFill>
              <a:latin typeface="Calibri"/>
              <a:ea typeface="Calibri"/>
              <a:cs typeface="Calibri"/>
              <a:sym typeface="Calibri"/>
            </a:endParaRPr>
          </a:p>
          <a:p>
            <a:pPr indent="0" lvl="0" marL="457200" marR="416217" rtl="0" algn="l">
              <a:lnSpc>
                <a:spcPct val="98918"/>
              </a:lnSpc>
              <a:spcBef>
                <a:spcPts val="0"/>
              </a:spcBef>
              <a:spcAft>
                <a:spcPts val="0"/>
              </a:spcAft>
              <a:buNone/>
            </a:pPr>
            <a:r>
              <a:t/>
            </a:r>
            <a:endParaRPr sz="1700">
              <a:solidFill>
                <a:schemeClr val="accent5"/>
              </a:solidFill>
              <a:latin typeface="Calibri"/>
              <a:ea typeface="Calibri"/>
              <a:cs typeface="Calibri"/>
              <a:sym typeface="Calibri"/>
            </a:endParaRPr>
          </a:p>
          <a:p>
            <a:pPr indent="-336550" lvl="0" marL="457200" marR="416217" rtl="0" algn="l">
              <a:lnSpc>
                <a:spcPct val="98918"/>
              </a:lnSpc>
              <a:spcBef>
                <a:spcPts val="0"/>
              </a:spcBef>
              <a:spcAft>
                <a:spcPts val="0"/>
              </a:spcAft>
              <a:buClr>
                <a:schemeClr val="accent5"/>
              </a:buClr>
              <a:buSzPts val="1700"/>
              <a:buFont typeface="Calibri"/>
              <a:buChar char="●"/>
            </a:pPr>
            <a:r>
              <a:rPr lang="en" sz="1700">
                <a:solidFill>
                  <a:schemeClr val="accent5"/>
                </a:solidFill>
                <a:highlight>
                  <a:srgbClr val="FFFFFF"/>
                </a:highlight>
                <a:latin typeface="Calibri"/>
                <a:ea typeface="Calibri"/>
                <a:cs typeface="Calibri"/>
                <a:sym typeface="Calibri"/>
              </a:rPr>
              <a:t>Institutions will then use institutional, merit, and/or need based support (or a combination) to support up to the total cost of attendance for each Scholar minus travel and other expenses.</a:t>
            </a:r>
            <a:endParaRPr sz="1700">
              <a:solidFill>
                <a:schemeClr val="accent5"/>
              </a:solidFill>
              <a:highlight>
                <a:srgbClr val="FFFFFF"/>
              </a:highlight>
              <a:latin typeface="Calibri"/>
              <a:ea typeface="Calibri"/>
              <a:cs typeface="Calibri"/>
              <a:sym typeface="Calibri"/>
            </a:endParaRPr>
          </a:p>
          <a:p>
            <a:pPr indent="0" lvl="0" marL="457200" marR="416217" rtl="0" algn="l">
              <a:lnSpc>
                <a:spcPct val="98918"/>
              </a:lnSpc>
              <a:spcBef>
                <a:spcPts val="0"/>
              </a:spcBef>
              <a:spcAft>
                <a:spcPts val="0"/>
              </a:spcAft>
              <a:buNone/>
            </a:pPr>
            <a:r>
              <a:t/>
            </a:r>
            <a:endParaRPr sz="1700">
              <a:solidFill>
                <a:schemeClr val="accent5"/>
              </a:solidFill>
              <a:highlight>
                <a:srgbClr val="FFFFFF"/>
              </a:highlight>
              <a:latin typeface="Calibri"/>
              <a:ea typeface="Calibri"/>
              <a:cs typeface="Calibri"/>
              <a:sym typeface="Calibri"/>
            </a:endParaRPr>
          </a:p>
          <a:p>
            <a:pPr indent="-336550" lvl="0" marL="457200" marR="416217" rtl="0" algn="l">
              <a:lnSpc>
                <a:spcPct val="98918"/>
              </a:lnSpc>
              <a:spcBef>
                <a:spcPts val="0"/>
              </a:spcBef>
              <a:spcAft>
                <a:spcPts val="0"/>
              </a:spcAft>
              <a:buClr>
                <a:schemeClr val="accent5"/>
              </a:buClr>
              <a:buSzPts val="1700"/>
              <a:buFont typeface="Calibri"/>
              <a:buChar char="●"/>
            </a:pPr>
            <a:r>
              <a:rPr i="1" lang="en" sz="1700">
                <a:solidFill>
                  <a:schemeClr val="accent5"/>
                </a:solidFill>
                <a:highlight>
                  <a:srgbClr val="FFFFFF"/>
                </a:highlight>
                <a:latin typeface="Calibri"/>
                <a:ea typeface="Calibri"/>
                <a:cs typeface="Calibri"/>
                <a:sym typeface="Calibri"/>
              </a:rPr>
              <a:t>Institutions under this model are: Adams State University, Colorado Mesa University, Colorado School of Mines, Colorado State University, Colorado State University—Pueblo, Fort Lewis College, Metropolitan State University of Denver, University of Colorado Boulder, University of Colorado Colorado Springs, University of Colorado Denver, University of Northern Colorado, and Western Colorado University.</a:t>
            </a:r>
            <a:endParaRPr i="1" sz="1700">
              <a:solidFill>
                <a:schemeClr val="accent5"/>
              </a:solidFill>
              <a:highlight>
                <a:srgbClr val="FFFFFF"/>
              </a:highlight>
              <a:latin typeface="Calibri"/>
              <a:ea typeface="Calibri"/>
              <a:cs typeface="Calibri"/>
              <a:sym typeface="Calibri"/>
            </a:endParaRPr>
          </a:p>
          <a:p>
            <a:pPr indent="0" lvl="0" marL="45720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marR="416217" rtl="0" algn="ctr">
              <a:lnSpc>
                <a:spcPct val="98918"/>
              </a:lnSpc>
              <a:spcBef>
                <a:spcPts val="0"/>
              </a:spcBef>
              <a:spcAft>
                <a:spcPts val="0"/>
              </a:spcAft>
              <a:buNone/>
            </a:pPr>
            <a:r>
              <a:rPr lang="en" sz="4000">
                <a:highlight>
                  <a:srgbClr val="FFFFFF"/>
                </a:highlight>
              </a:rPr>
              <a:t>Tuition &amp; Fees Model</a:t>
            </a:r>
            <a:endParaRPr sz="4000"/>
          </a:p>
        </p:txBody>
      </p:sp>
      <p:sp>
        <p:nvSpPr>
          <p:cNvPr id="91" name="Google Shape;91;p17"/>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55600" lvl="0" marL="457200" marR="416217" rtl="0" algn="l">
              <a:lnSpc>
                <a:spcPct val="98918"/>
              </a:lnSpc>
              <a:spcBef>
                <a:spcPts val="0"/>
              </a:spcBef>
              <a:spcAft>
                <a:spcPts val="0"/>
              </a:spcAft>
              <a:buClr>
                <a:schemeClr val="accent5"/>
              </a:buClr>
              <a:buSzPts val="2000"/>
              <a:buFont typeface="Calibri"/>
              <a:buChar char="●"/>
            </a:pPr>
            <a:r>
              <a:rPr lang="en" sz="2000">
                <a:solidFill>
                  <a:schemeClr val="accent5"/>
                </a:solidFill>
                <a:highlight>
                  <a:srgbClr val="FFFFFF"/>
                </a:highlight>
                <a:latin typeface="Calibri"/>
                <a:ea typeface="Calibri"/>
                <a:cs typeface="Calibri"/>
                <a:sym typeface="Calibri"/>
              </a:rPr>
              <a:t>Scholars receive an annual fixed amount of $20,000 per year from Boettcher for four years.</a:t>
            </a:r>
            <a:endParaRPr sz="2000">
              <a:solidFill>
                <a:schemeClr val="accent5"/>
              </a:solidFill>
              <a:highlight>
                <a:srgbClr val="FFFFFF"/>
              </a:highlight>
              <a:latin typeface="Calibri"/>
              <a:ea typeface="Calibri"/>
              <a:cs typeface="Calibri"/>
              <a:sym typeface="Calibri"/>
            </a:endParaRPr>
          </a:p>
          <a:p>
            <a:pPr indent="0" lvl="0" marL="457200" marR="416217" rtl="0" algn="l">
              <a:lnSpc>
                <a:spcPct val="98918"/>
              </a:lnSpc>
              <a:spcBef>
                <a:spcPts val="0"/>
              </a:spcBef>
              <a:spcAft>
                <a:spcPts val="0"/>
              </a:spcAft>
              <a:buNone/>
            </a:pPr>
            <a:r>
              <a:t/>
            </a:r>
            <a:endParaRPr sz="2000">
              <a:solidFill>
                <a:schemeClr val="accent5"/>
              </a:solidFill>
              <a:highlight>
                <a:srgbClr val="FFFFFF"/>
              </a:highlight>
              <a:latin typeface="Calibri"/>
              <a:ea typeface="Calibri"/>
              <a:cs typeface="Calibri"/>
              <a:sym typeface="Calibri"/>
            </a:endParaRPr>
          </a:p>
          <a:p>
            <a:pPr indent="-355600" lvl="0" marL="457200" marR="416217" rtl="0" algn="l">
              <a:lnSpc>
                <a:spcPct val="98918"/>
              </a:lnSpc>
              <a:spcBef>
                <a:spcPts val="0"/>
              </a:spcBef>
              <a:spcAft>
                <a:spcPts val="0"/>
              </a:spcAft>
              <a:buClr>
                <a:schemeClr val="accent5"/>
              </a:buClr>
              <a:buSzPts val="2000"/>
              <a:buFont typeface="Calibri"/>
              <a:buChar char="●"/>
            </a:pPr>
            <a:r>
              <a:rPr lang="en" sz="2000">
                <a:solidFill>
                  <a:schemeClr val="accent5"/>
                </a:solidFill>
                <a:highlight>
                  <a:srgbClr val="FFFFFF"/>
                </a:highlight>
                <a:latin typeface="Calibri"/>
                <a:ea typeface="Calibri"/>
                <a:cs typeface="Calibri"/>
                <a:sym typeface="Calibri"/>
              </a:rPr>
              <a:t>Partner institutions will then use institutional, merit, and/or need-based support (or a combination) to support up to the total amount of tuition and fees for each Scholar</a:t>
            </a:r>
            <a:r>
              <a:rPr lang="en" sz="2000">
                <a:solidFill>
                  <a:schemeClr val="accent5"/>
                </a:solidFill>
                <a:highlight>
                  <a:srgbClr val="FFFFFF"/>
                </a:highlight>
                <a:latin typeface="Calibri"/>
                <a:ea typeface="Calibri"/>
                <a:cs typeface="Calibri"/>
                <a:sym typeface="Calibri"/>
              </a:rPr>
              <a:t>.</a:t>
            </a:r>
            <a:endParaRPr sz="2000">
              <a:solidFill>
                <a:schemeClr val="accent5"/>
              </a:solidFill>
              <a:highlight>
                <a:srgbClr val="FFFFFF"/>
              </a:highlight>
              <a:latin typeface="Calibri"/>
              <a:ea typeface="Calibri"/>
              <a:cs typeface="Calibri"/>
              <a:sym typeface="Calibri"/>
            </a:endParaRPr>
          </a:p>
          <a:p>
            <a:pPr indent="0" lvl="0" marL="457200" marR="416217" rtl="0" algn="l">
              <a:lnSpc>
                <a:spcPct val="98918"/>
              </a:lnSpc>
              <a:spcBef>
                <a:spcPts val="0"/>
              </a:spcBef>
              <a:spcAft>
                <a:spcPts val="0"/>
              </a:spcAft>
              <a:buNone/>
            </a:pPr>
            <a:r>
              <a:t/>
            </a:r>
            <a:endParaRPr sz="2000">
              <a:solidFill>
                <a:schemeClr val="accent5"/>
              </a:solidFill>
              <a:highlight>
                <a:srgbClr val="FFFFFF"/>
              </a:highlight>
              <a:latin typeface="Calibri"/>
              <a:ea typeface="Calibri"/>
              <a:cs typeface="Calibri"/>
              <a:sym typeface="Calibri"/>
            </a:endParaRPr>
          </a:p>
          <a:p>
            <a:pPr indent="-355600" lvl="0" marL="457200" marR="416217" rtl="0" algn="l">
              <a:lnSpc>
                <a:spcPct val="98918"/>
              </a:lnSpc>
              <a:spcBef>
                <a:spcPts val="0"/>
              </a:spcBef>
              <a:spcAft>
                <a:spcPts val="0"/>
              </a:spcAft>
              <a:buClr>
                <a:schemeClr val="accent5"/>
              </a:buClr>
              <a:buSzPts val="2000"/>
              <a:buFont typeface="Calibri"/>
              <a:buChar char="●"/>
            </a:pPr>
            <a:r>
              <a:rPr i="1" lang="en" sz="2000">
                <a:solidFill>
                  <a:schemeClr val="accent5"/>
                </a:solidFill>
                <a:highlight>
                  <a:srgbClr val="FFFFFF"/>
                </a:highlight>
                <a:latin typeface="Calibri"/>
                <a:ea typeface="Calibri"/>
                <a:cs typeface="Calibri"/>
                <a:sym typeface="Calibri"/>
              </a:rPr>
              <a:t>Institutions under this model are: Colorado Christian University, Colorado College, Regis University, and University of Denver.</a:t>
            </a:r>
            <a:endParaRPr sz="2000">
              <a:solidFill>
                <a:schemeClr val="accent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4040"/>
              <a:t>How do you Qualify for the Boettcher?</a:t>
            </a:r>
            <a:endParaRPr sz="4040"/>
          </a:p>
        </p:txBody>
      </p:sp>
      <p:sp>
        <p:nvSpPr>
          <p:cNvPr id="97" name="Google Shape;97;p1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55600" lvl="0" marL="457200" rtl="0" algn="l">
              <a:lnSpc>
                <a:spcPct val="100000"/>
              </a:lnSpc>
              <a:spcBef>
                <a:spcPts val="0"/>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Graduating from a Colorado High School </a:t>
            </a:r>
            <a:endParaRPr sz="2000">
              <a:solidFill>
                <a:schemeClr val="accent5"/>
              </a:solidFill>
              <a:latin typeface="Calibri"/>
              <a:ea typeface="Calibri"/>
              <a:cs typeface="Calibri"/>
              <a:sym typeface="Calibri"/>
            </a:endParaRPr>
          </a:p>
          <a:p>
            <a:pPr indent="-355600" lvl="0" marL="457200" rtl="0" algn="l">
              <a:lnSpc>
                <a:spcPct val="100000"/>
              </a:lnSpc>
              <a:spcBef>
                <a:spcPts val="0"/>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Been in the state of Colorado for your Junior and Senior year </a:t>
            </a:r>
            <a:endParaRPr sz="2000">
              <a:solidFill>
                <a:schemeClr val="accent5"/>
              </a:solidFill>
              <a:latin typeface="Calibri"/>
              <a:ea typeface="Calibri"/>
              <a:cs typeface="Calibri"/>
              <a:sym typeface="Calibri"/>
            </a:endParaRPr>
          </a:p>
          <a:p>
            <a:pPr indent="-355600" lvl="0" marL="457200" rtl="0" algn="l">
              <a:lnSpc>
                <a:spcPct val="100000"/>
              </a:lnSpc>
              <a:spcBef>
                <a:spcPts val="0"/>
              </a:spcBef>
              <a:spcAft>
                <a:spcPts val="0"/>
              </a:spcAft>
              <a:buClr>
                <a:schemeClr val="accent5"/>
              </a:buClr>
              <a:buSzPts val="2000"/>
              <a:buFont typeface="Calibri"/>
              <a:buChar char="●"/>
            </a:pPr>
            <a:r>
              <a:rPr lang="en" sz="2000">
                <a:solidFill>
                  <a:schemeClr val="accent5"/>
                </a:solidFill>
                <a:highlight>
                  <a:srgbClr val="FFFFFF"/>
                </a:highlight>
                <a:latin typeface="Calibri"/>
                <a:ea typeface="Calibri"/>
                <a:cs typeface="Calibri"/>
                <a:sym typeface="Calibri"/>
              </a:rPr>
              <a:t>Apply during the fall of what is your final year of high school (the equivalent of your senior year), even if you are graduating early or considering taking a gap year after graduation</a:t>
            </a:r>
            <a:endParaRPr sz="2000">
              <a:solidFill>
                <a:schemeClr val="accent5"/>
              </a:solidFill>
              <a:latin typeface="Calibri"/>
              <a:ea typeface="Calibri"/>
              <a:cs typeface="Calibri"/>
              <a:sym typeface="Calibri"/>
            </a:endParaRPr>
          </a:p>
          <a:p>
            <a:pPr indent="-355600" lvl="0" marL="457200" rtl="0" algn="l">
              <a:lnSpc>
                <a:spcPct val="100000"/>
              </a:lnSpc>
              <a:spcBef>
                <a:spcPts val="0"/>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US Citizen or permanent resident </a:t>
            </a:r>
            <a:endParaRPr sz="2000">
              <a:solidFill>
                <a:schemeClr val="accent5"/>
              </a:solidFill>
              <a:latin typeface="Calibri"/>
              <a:ea typeface="Calibri"/>
              <a:cs typeface="Calibri"/>
              <a:sym typeface="Calibri"/>
            </a:endParaRPr>
          </a:p>
          <a:p>
            <a:pPr indent="0" lvl="0" marL="457200" rtl="0" algn="l">
              <a:lnSpc>
                <a:spcPct val="100000"/>
              </a:lnSpc>
              <a:spcBef>
                <a:spcPts val="25"/>
              </a:spcBef>
              <a:spcAft>
                <a:spcPts val="0"/>
              </a:spcAft>
              <a:buNone/>
            </a:pPr>
            <a:r>
              <a:rPr lang="en" sz="2000">
                <a:solidFill>
                  <a:schemeClr val="accent5"/>
                </a:solidFill>
                <a:latin typeface="Calibri"/>
                <a:ea typeface="Calibri"/>
                <a:cs typeface="Calibri"/>
                <a:sym typeface="Calibri"/>
              </a:rPr>
              <a:t>				OR</a:t>
            </a:r>
            <a:endParaRPr sz="2000">
              <a:solidFill>
                <a:schemeClr val="accent5"/>
              </a:solidFill>
              <a:latin typeface="Calibri"/>
              <a:ea typeface="Calibri"/>
              <a:cs typeface="Calibri"/>
              <a:sym typeface="Calibri"/>
            </a:endParaRPr>
          </a:p>
          <a:p>
            <a:pPr indent="-355600" lvl="0" marL="457200" rtl="0" algn="l">
              <a:lnSpc>
                <a:spcPct val="100000"/>
              </a:lnSpc>
              <a:spcBef>
                <a:spcPts val="25"/>
              </a:spcBef>
              <a:spcAft>
                <a:spcPts val="0"/>
              </a:spcAft>
              <a:buClr>
                <a:schemeClr val="accent5"/>
              </a:buClr>
              <a:buSzPts val="2000"/>
              <a:buFont typeface="Calibri"/>
              <a:buChar char="●"/>
            </a:pPr>
            <a:r>
              <a:rPr lang="en" sz="2000">
                <a:solidFill>
                  <a:schemeClr val="accent5"/>
                </a:solidFill>
                <a:highlight>
                  <a:srgbClr val="FFFFFF"/>
                </a:highlight>
                <a:latin typeface="Calibri"/>
                <a:ea typeface="Calibri"/>
                <a:cs typeface="Calibri"/>
                <a:sym typeface="Calibri"/>
              </a:rPr>
              <a:t>Meet the requirements and have applied or started the process of applying for citizenship, legal status or lawful presence</a:t>
            </a:r>
            <a:endParaRPr sz="2000">
              <a:solidFill>
                <a:schemeClr val="accent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rgbClr val="000000"/>
              </a:buClr>
              <a:buSzPts val="891"/>
              <a:buFont typeface="Arial"/>
              <a:buNone/>
            </a:pPr>
            <a:r>
              <a:rPr lang="en" sz="4040"/>
              <a:t>How do you Qualify for the Boettcher? (Cont.)</a:t>
            </a:r>
            <a:endParaRPr/>
          </a:p>
        </p:txBody>
      </p:sp>
      <p:sp>
        <p:nvSpPr>
          <p:cNvPr id="103" name="Google Shape;103;p19"/>
          <p:cNvSpPr txBox="1"/>
          <p:nvPr>
            <p:ph idx="1" type="body"/>
          </p:nvPr>
        </p:nvSpPr>
        <p:spPr>
          <a:xfrm>
            <a:off x="311700" y="1266325"/>
            <a:ext cx="8520600" cy="3302700"/>
          </a:xfrm>
          <a:prstGeom prst="rect">
            <a:avLst/>
          </a:prstGeom>
        </p:spPr>
        <p:txBody>
          <a:bodyPr anchorCtr="0" anchor="t" bIns="91425" lIns="91425" spcFirstLastPara="1" rIns="91425" wrap="square" tIns="91425">
            <a:normAutofit lnSpcReduction="20000"/>
          </a:bodyPr>
          <a:lstStyle/>
          <a:p>
            <a:pPr indent="-355600" lvl="0" marL="457200" rtl="0" algn="l">
              <a:lnSpc>
                <a:spcPct val="100000"/>
              </a:lnSpc>
              <a:spcBef>
                <a:spcPts val="25"/>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Must be attending a Colorado College or University</a:t>
            </a:r>
            <a:endParaRPr sz="2000">
              <a:solidFill>
                <a:schemeClr val="accent5"/>
              </a:solidFill>
              <a:latin typeface="Calibri"/>
              <a:ea typeface="Calibri"/>
              <a:cs typeface="Calibri"/>
              <a:sym typeface="Calibri"/>
            </a:endParaRPr>
          </a:p>
          <a:p>
            <a:pPr indent="-355600" lvl="0" marL="457200" rtl="0" algn="l">
              <a:lnSpc>
                <a:spcPct val="100000"/>
              </a:lnSpc>
              <a:spcBef>
                <a:spcPts val="0"/>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Students with the following qualities: </a:t>
            </a:r>
            <a:endParaRPr sz="2000">
              <a:solidFill>
                <a:schemeClr val="accent5"/>
              </a:solidFill>
              <a:latin typeface="Calibri"/>
              <a:ea typeface="Calibri"/>
              <a:cs typeface="Calibri"/>
              <a:sym typeface="Calibri"/>
            </a:endParaRPr>
          </a:p>
          <a:p>
            <a:pPr indent="-355600" lvl="1" marL="914400" rtl="0" algn="l">
              <a:lnSpc>
                <a:spcPct val="100000"/>
              </a:lnSpc>
              <a:spcBef>
                <a:spcPts val="0"/>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Superior scholastic ability </a:t>
            </a:r>
            <a:endParaRPr sz="2000">
              <a:solidFill>
                <a:schemeClr val="accent5"/>
              </a:solidFill>
              <a:latin typeface="Calibri"/>
              <a:ea typeface="Calibri"/>
              <a:cs typeface="Calibri"/>
              <a:sym typeface="Calibri"/>
            </a:endParaRPr>
          </a:p>
          <a:p>
            <a:pPr indent="-355600" lvl="1" marL="914400" rtl="0" algn="l">
              <a:lnSpc>
                <a:spcPct val="100000"/>
              </a:lnSpc>
              <a:spcBef>
                <a:spcPts val="0"/>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Evidence of leadership and involvement </a:t>
            </a:r>
            <a:endParaRPr sz="2000">
              <a:solidFill>
                <a:schemeClr val="accent5"/>
              </a:solidFill>
              <a:latin typeface="Calibri"/>
              <a:ea typeface="Calibri"/>
              <a:cs typeface="Calibri"/>
              <a:sym typeface="Calibri"/>
            </a:endParaRPr>
          </a:p>
          <a:p>
            <a:pPr indent="-355600" lvl="1" marL="914400" rtl="0" algn="l">
              <a:lnSpc>
                <a:spcPct val="100000"/>
              </a:lnSpc>
              <a:spcBef>
                <a:spcPts val="0"/>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Service to community and school </a:t>
            </a:r>
            <a:endParaRPr sz="2000">
              <a:solidFill>
                <a:schemeClr val="accent5"/>
              </a:solidFill>
              <a:latin typeface="Calibri"/>
              <a:ea typeface="Calibri"/>
              <a:cs typeface="Calibri"/>
              <a:sym typeface="Calibri"/>
            </a:endParaRPr>
          </a:p>
          <a:p>
            <a:pPr indent="-355600" lvl="1" marL="914400" rtl="0" algn="l">
              <a:lnSpc>
                <a:spcPct val="100000"/>
              </a:lnSpc>
              <a:spcBef>
                <a:spcPts val="0"/>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Outstanding character</a:t>
            </a:r>
            <a:endParaRPr sz="2000">
              <a:solidFill>
                <a:schemeClr val="accent5"/>
              </a:solidFill>
              <a:latin typeface="Calibri"/>
              <a:ea typeface="Calibri"/>
              <a:cs typeface="Calibri"/>
              <a:sym typeface="Calibri"/>
            </a:endParaRPr>
          </a:p>
          <a:p>
            <a:pPr indent="0" lvl="0" marL="0" rtl="0" algn="l">
              <a:lnSpc>
                <a:spcPct val="100000"/>
              </a:lnSpc>
              <a:spcBef>
                <a:spcPts val="25"/>
              </a:spcBef>
              <a:spcAft>
                <a:spcPts val="0"/>
              </a:spcAft>
              <a:buNone/>
            </a:pPr>
            <a:r>
              <a:t/>
            </a:r>
            <a:endParaRPr sz="2000">
              <a:solidFill>
                <a:schemeClr val="accent5"/>
              </a:solidFill>
              <a:latin typeface="Calibri"/>
              <a:ea typeface="Calibri"/>
              <a:cs typeface="Calibri"/>
              <a:sym typeface="Calibri"/>
            </a:endParaRPr>
          </a:p>
          <a:p>
            <a:pPr indent="0" lvl="0" marL="0" rtl="0" algn="l">
              <a:lnSpc>
                <a:spcPct val="100000"/>
              </a:lnSpc>
              <a:spcBef>
                <a:spcPts val="25"/>
              </a:spcBef>
              <a:spcAft>
                <a:spcPts val="0"/>
              </a:spcAft>
              <a:buNone/>
            </a:pPr>
            <a:r>
              <a:t/>
            </a:r>
            <a:endParaRPr sz="2000">
              <a:solidFill>
                <a:schemeClr val="accent5"/>
              </a:solidFill>
              <a:latin typeface="Calibri"/>
              <a:ea typeface="Calibri"/>
              <a:cs typeface="Calibri"/>
              <a:sym typeface="Calibri"/>
            </a:endParaRPr>
          </a:p>
          <a:p>
            <a:pPr indent="-355600" lvl="0" marL="457200" rtl="0" algn="l">
              <a:lnSpc>
                <a:spcPct val="100000"/>
              </a:lnSpc>
              <a:spcBef>
                <a:spcPts val="25"/>
              </a:spcBef>
              <a:spcAft>
                <a:spcPts val="0"/>
              </a:spcAft>
              <a:buClr>
                <a:schemeClr val="accent5"/>
              </a:buClr>
              <a:buSzPts val="2000"/>
              <a:buFont typeface="Calibri"/>
              <a:buChar char="●"/>
            </a:pPr>
            <a:r>
              <a:rPr lang="en" sz="2000">
                <a:solidFill>
                  <a:schemeClr val="accent5"/>
                </a:solidFill>
                <a:latin typeface="Calibri"/>
                <a:ea typeface="Calibri"/>
                <a:cs typeface="Calibri"/>
                <a:sym typeface="Calibri"/>
              </a:rPr>
              <a:t>**In recent years, Boettcher Scholars averaged in the top five percent in their class by rank and scored 1388 on the SAT and 32 on the ACT.  </a:t>
            </a:r>
            <a:endParaRPr sz="2000">
              <a:solidFill>
                <a:schemeClr val="accent5"/>
              </a:solidFill>
              <a:latin typeface="Calibri"/>
              <a:ea typeface="Calibri"/>
              <a:cs typeface="Calibri"/>
              <a:sym typeface="Calibri"/>
            </a:endParaRPr>
          </a:p>
          <a:p>
            <a:pPr indent="0" lvl="0" marL="0" marR="50050" rtl="0" algn="l">
              <a:lnSpc>
                <a:spcPct val="98918"/>
              </a:lnSpc>
              <a:spcBef>
                <a:spcPts val="25"/>
              </a:spcBef>
              <a:spcAft>
                <a:spcPts val="0"/>
              </a:spcAft>
              <a:buNone/>
            </a:pPr>
            <a:r>
              <a:t/>
            </a:r>
            <a:endParaRPr sz="1200">
              <a:solidFill>
                <a:srgbClr val="000000"/>
              </a:solidFill>
              <a:latin typeface="Calibri"/>
              <a:ea typeface="Calibri"/>
              <a:cs typeface="Calibri"/>
              <a:sym typeface="Calibri"/>
            </a:endParaRPr>
          </a:p>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marR="50050" rtl="0" algn="ctr">
              <a:lnSpc>
                <a:spcPct val="98918"/>
              </a:lnSpc>
              <a:spcBef>
                <a:spcPts val="25"/>
              </a:spcBef>
              <a:spcAft>
                <a:spcPts val="0"/>
              </a:spcAft>
              <a:buNone/>
            </a:pPr>
            <a:r>
              <a:rPr lang="en" sz="4000"/>
              <a:t>Application Process and Deadlines</a:t>
            </a:r>
            <a:endParaRPr sz="4000"/>
          </a:p>
        </p:txBody>
      </p:sp>
      <p:sp>
        <p:nvSpPr>
          <p:cNvPr id="109" name="Google Shape;109;p20"/>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223570" lvl="0" marL="463170" marR="507391" rtl="0" algn="l">
              <a:lnSpc>
                <a:spcPct val="98918"/>
              </a:lnSpc>
              <a:spcBef>
                <a:spcPts val="0"/>
              </a:spcBef>
              <a:spcAft>
                <a:spcPts val="0"/>
              </a:spcAft>
              <a:buNone/>
            </a:pPr>
            <a:r>
              <a:rPr lang="en" sz="1700">
                <a:solidFill>
                  <a:schemeClr val="accent5"/>
                </a:solidFill>
                <a:latin typeface="Calibri"/>
                <a:ea typeface="Calibri"/>
                <a:cs typeface="Calibri"/>
                <a:sym typeface="Calibri"/>
              </a:rPr>
              <a:t>1. Interested students who qualify </a:t>
            </a:r>
            <a:r>
              <a:rPr b="1" lang="en" sz="1700">
                <a:solidFill>
                  <a:schemeClr val="accent5"/>
                </a:solidFill>
                <a:highlight>
                  <a:srgbClr val="FFFFFF"/>
                </a:highlight>
                <a:latin typeface="Calibri"/>
                <a:ea typeface="Calibri"/>
                <a:cs typeface="Calibri"/>
                <a:sym typeface="Calibri"/>
              </a:rPr>
              <a:t>are now invited to apply directly through Boettcher’s website</a:t>
            </a:r>
            <a:r>
              <a:rPr b="1" lang="en" sz="1700">
                <a:solidFill>
                  <a:schemeClr val="accent5"/>
                </a:solidFill>
                <a:latin typeface="Calibri"/>
                <a:ea typeface="Calibri"/>
                <a:cs typeface="Calibri"/>
                <a:sym typeface="Calibri"/>
              </a:rPr>
              <a:t> </a:t>
            </a:r>
            <a:r>
              <a:rPr b="1" lang="en" sz="1700">
                <a:solidFill>
                  <a:schemeClr val="accent5"/>
                </a:solidFill>
                <a:highlight>
                  <a:srgbClr val="FFFFFF"/>
                </a:highlight>
                <a:latin typeface="Calibri"/>
                <a:ea typeface="Calibri"/>
                <a:cs typeface="Calibri"/>
                <a:sym typeface="Calibri"/>
              </a:rPr>
              <a:t>(</a:t>
            </a:r>
            <a:r>
              <a:rPr b="1" lang="en" sz="1700" u="sng">
                <a:solidFill>
                  <a:schemeClr val="accent5"/>
                </a:solidFill>
                <a:highlight>
                  <a:srgbClr val="FFFFFF"/>
                </a:highlight>
                <a:latin typeface="Calibri"/>
                <a:ea typeface="Calibri"/>
                <a:cs typeface="Calibri"/>
                <a:sym typeface="Calibri"/>
              </a:rPr>
              <a:t>www.boettcherfoundation.org</a:t>
            </a:r>
            <a:r>
              <a:rPr b="1" lang="en" sz="1700">
                <a:solidFill>
                  <a:schemeClr val="accent5"/>
                </a:solidFill>
                <a:highlight>
                  <a:srgbClr val="FFFFFF"/>
                </a:highlight>
                <a:latin typeface="Calibri"/>
                <a:ea typeface="Calibri"/>
                <a:cs typeface="Calibri"/>
                <a:sym typeface="Calibri"/>
              </a:rPr>
              <a:t>). The application is open September 1st!</a:t>
            </a:r>
            <a:r>
              <a:rPr b="1" lang="en" sz="1700">
                <a:solidFill>
                  <a:schemeClr val="accent5"/>
                </a:solidFill>
                <a:latin typeface="Calibri"/>
                <a:ea typeface="Calibri"/>
                <a:cs typeface="Calibri"/>
                <a:sym typeface="Calibri"/>
              </a:rPr>
              <a:t> </a:t>
            </a:r>
            <a:endParaRPr b="1" sz="1700">
              <a:solidFill>
                <a:schemeClr val="accent5"/>
              </a:solidFill>
              <a:latin typeface="Calibri"/>
              <a:ea typeface="Calibri"/>
              <a:cs typeface="Calibri"/>
              <a:sym typeface="Calibri"/>
            </a:endParaRPr>
          </a:p>
          <a:p>
            <a:pPr indent="914" lvl="0" marL="234265" marR="33287" rtl="0" algn="l">
              <a:lnSpc>
                <a:spcPct val="101292"/>
              </a:lnSpc>
              <a:spcBef>
                <a:spcPts val="13"/>
              </a:spcBef>
              <a:spcAft>
                <a:spcPts val="0"/>
              </a:spcAft>
              <a:buNone/>
            </a:pPr>
            <a:r>
              <a:rPr lang="en" sz="1700">
                <a:solidFill>
                  <a:schemeClr val="accent5"/>
                </a:solidFill>
                <a:latin typeface="Calibri"/>
                <a:ea typeface="Calibri"/>
                <a:cs typeface="Calibri"/>
                <a:sym typeface="Calibri"/>
              </a:rPr>
              <a:t>2. There is a Skyline Internal Deadline of </a:t>
            </a:r>
            <a:r>
              <a:rPr b="1" lang="en" sz="1700">
                <a:solidFill>
                  <a:schemeClr val="accent5"/>
                </a:solidFill>
                <a:latin typeface="Calibri"/>
                <a:ea typeface="Calibri"/>
                <a:cs typeface="Calibri"/>
                <a:sym typeface="Calibri"/>
              </a:rPr>
              <a:t>October 13 at 2:30pm </a:t>
            </a:r>
            <a:r>
              <a:rPr lang="en" sz="1700">
                <a:solidFill>
                  <a:schemeClr val="accent5"/>
                </a:solidFill>
                <a:latin typeface="Calibri"/>
                <a:ea typeface="Calibri"/>
                <a:cs typeface="Calibri"/>
                <a:sym typeface="Calibri"/>
              </a:rPr>
              <a:t>for students to submit their online applications to their counselors so they may have time to fill out their section of the application. 3. Final Deadline is </a:t>
            </a:r>
            <a:r>
              <a:rPr b="1" lang="en" sz="1700">
                <a:solidFill>
                  <a:schemeClr val="accent5"/>
                </a:solidFill>
                <a:latin typeface="Calibri"/>
                <a:ea typeface="Calibri"/>
                <a:cs typeface="Calibri"/>
                <a:sym typeface="Calibri"/>
              </a:rPr>
              <a:t>November 1</a:t>
            </a:r>
            <a:r>
              <a:rPr b="1" baseline="30000" lang="en" sz="1700">
                <a:solidFill>
                  <a:schemeClr val="accent5"/>
                </a:solidFill>
                <a:latin typeface="Calibri"/>
                <a:ea typeface="Calibri"/>
                <a:cs typeface="Calibri"/>
                <a:sym typeface="Calibri"/>
              </a:rPr>
              <a:t>st </a:t>
            </a:r>
            <a:r>
              <a:rPr lang="en" sz="1700">
                <a:solidFill>
                  <a:schemeClr val="accent5"/>
                </a:solidFill>
                <a:latin typeface="Calibri"/>
                <a:ea typeface="Calibri"/>
                <a:cs typeface="Calibri"/>
                <a:sym typeface="Calibri"/>
              </a:rPr>
              <a:t>Transcripts and test scores must get to Boettcher Foundation by this date as well. </a:t>
            </a:r>
            <a:endParaRPr sz="1700">
              <a:solidFill>
                <a:schemeClr val="accent5"/>
              </a:solidFill>
              <a:latin typeface="Calibri"/>
              <a:ea typeface="Calibri"/>
              <a:cs typeface="Calibri"/>
              <a:sym typeface="Calibri"/>
            </a:endParaRPr>
          </a:p>
          <a:p>
            <a:pPr indent="-224637" lvl="0" marL="915188" marR="95924" rtl="0" algn="l">
              <a:lnSpc>
                <a:spcPct val="98918"/>
              </a:lnSpc>
              <a:spcBef>
                <a:spcPts val="0"/>
              </a:spcBef>
              <a:spcAft>
                <a:spcPts val="0"/>
              </a:spcAft>
              <a:buNone/>
            </a:pPr>
            <a:r>
              <a:rPr lang="en" sz="1700">
                <a:solidFill>
                  <a:schemeClr val="accent5"/>
                </a:solidFill>
                <a:latin typeface="Calibri"/>
                <a:ea typeface="Calibri"/>
                <a:cs typeface="Calibri"/>
                <a:sym typeface="Calibri"/>
              </a:rPr>
              <a:t>o *Test scores must be sent to the foundation electronically by providing the appropriate foundation code to the corresponding testing center (ACT Code: 0538; SAT Code: 0019). NOTE: It can take several weeks for test scores to reach us from the agencies, so </a:t>
            </a:r>
            <a:r>
              <a:rPr lang="en" sz="1700" u="sng">
                <a:solidFill>
                  <a:schemeClr val="accent5"/>
                </a:solidFill>
                <a:latin typeface="Calibri"/>
                <a:ea typeface="Calibri"/>
                <a:cs typeface="Calibri"/>
                <a:sym typeface="Calibri"/>
              </a:rPr>
              <a:t>we recommend that</a:t>
            </a:r>
            <a:r>
              <a:rPr lang="en" sz="1700">
                <a:solidFill>
                  <a:schemeClr val="accent5"/>
                </a:solidFill>
                <a:latin typeface="Calibri"/>
                <a:ea typeface="Calibri"/>
                <a:cs typeface="Calibri"/>
                <a:sym typeface="Calibri"/>
              </a:rPr>
              <a:t> </a:t>
            </a:r>
            <a:r>
              <a:rPr lang="en" sz="1700" u="sng">
                <a:solidFill>
                  <a:schemeClr val="accent5"/>
                </a:solidFill>
                <a:latin typeface="Calibri"/>
                <a:ea typeface="Calibri"/>
                <a:cs typeface="Calibri"/>
                <a:sym typeface="Calibri"/>
              </a:rPr>
              <a:t>students request them as soon as they begin the Boettcher Scholarship online application.</a:t>
            </a:r>
            <a:r>
              <a:rPr lang="en" sz="1700">
                <a:solidFill>
                  <a:schemeClr val="accent5"/>
                </a:solidFill>
                <a:latin typeface="Calibri"/>
                <a:ea typeface="Calibri"/>
                <a:cs typeface="Calibri"/>
                <a:sym typeface="Calibri"/>
              </a:rPr>
              <a:t> </a:t>
            </a:r>
            <a:endParaRPr sz="1700">
              <a:solidFill>
                <a:schemeClr val="accent5"/>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marR="50050" rtl="0" algn="ctr">
              <a:lnSpc>
                <a:spcPct val="98918"/>
              </a:lnSpc>
              <a:spcBef>
                <a:spcPts val="25"/>
              </a:spcBef>
              <a:spcAft>
                <a:spcPts val="0"/>
              </a:spcAft>
              <a:buNone/>
            </a:pPr>
            <a:r>
              <a:rPr lang="en" sz="4000"/>
              <a:t>Application Process and Deadlines (Cont.)</a:t>
            </a:r>
            <a:endParaRPr sz="4000"/>
          </a:p>
          <a:p>
            <a:pPr indent="0" lvl="0" marL="0" rtl="0" algn="l">
              <a:spcBef>
                <a:spcPts val="0"/>
              </a:spcBef>
              <a:spcAft>
                <a:spcPts val="0"/>
              </a:spcAft>
              <a:buNone/>
            </a:pPr>
            <a:r>
              <a:t/>
            </a:r>
            <a:endParaRPr/>
          </a:p>
        </p:txBody>
      </p:sp>
      <p:sp>
        <p:nvSpPr>
          <p:cNvPr id="115" name="Google Shape;115;p21"/>
          <p:cNvSpPr txBox="1"/>
          <p:nvPr>
            <p:ph idx="1" type="body"/>
          </p:nvPr>
        </p:nvSpPr>
        <p:spPr>
          <a:xfrm>
            <a:off x="311700" y="1266325"/>
            <a:ext cx="8520600" cy="3302700"/>
          </a:xfrm>
          <a:prstGeom prst="rect">
            <a:avLst/>
          </a:prstGeom>
        </p:spPr>
        <p:txBody>
          <a:bodyPr anchorCtr="0" anchor="t" bIns="91425" lIns="91425" spcFirstLastPara="1" rIns="91425" wrap="square" tIns="91425">
            <a:normAutofit lnSpcReduction="10000"/>
          </a:bodyPr>
          <a:lstStyle/>
          <a:p>
            <a:pPr indent="-227533" lvl="0" marL="457683" marR="211542" rtl="0" algn="l">
              <a:lnSpc>
                <a:spcPct val="100415"/>
              </a:lnSpc>
              <a:spcBef>
                <a:spcPts val="38"/>
              </a:spcBef>
              <a:spcAft>
                <a:spcPts val="0"/>
              </a:spcAft>
              <a:buNone/>
            </a:pPr>
            <a:r>
              <a:rPr lang="en" sz="2000">
                <a:solidFill>
                  <a:schemeClr val="accent5"/>
                </a:solidFill>
                <a:latin typeface="Calibri"/>
                <a:ea typeface="Calibri"/>
                <a:cs typeface="Calibri"/>
                <a:sym typeface="Calibri"/>
              </a:rPr>
              <a:t>3. All applicants are then notified through the online system, and semifinalists are requested to submit two letters of recommendation </a:t>
            </a:r>
            <a:r>
              <a:rPr b="1" lang="en" sz="2000">
                <a:solidFill>
                  <a:schemeClr val="accent5"/>
                </a:solidFill>
                <a:latin typeface="Calibri"/>
                <a:ea typeface="Calibri"/>
                <a:cs typeface="Calibri"/>
                <a:sym typeface="Calibri"/>
              </a:rPr>
              <a:t>by mid December</a:t>
            </a:r>
            <a:r>
              <a:rPr lang="en" sz="2000">
                <a:solidFill>
                  <a:schemeClr val="accent5"/>
                </a:solidFill>
                <a:latin typeface="Calibri"/>
                <a:ea typeface="Calibri"/>
                <a:cs typeface="Calibri"/>
                <a:sym typeface="Calibri"/>
              </a:rPr>
              <a:t>. All semifinalists are notified of their status through the online system </a:t>
            </a:r>
            <a:endParaRPr sz="2000">
              <a:solidFill>
                <a:schemeClr val="accent5"/>
              </a:solidFill>
              <a:latin typeface="Calibri"/>
              <a:ea typeface="Calibri"/>
              <a:cs typeface="Calibri"/>
              <a:sym typeface="Calibri"/>
            </a:endParaRPr>
          </a:p>
          <a:p>
            <a:pPr indent="-227533" lvl="0" marL="457683" marR="211542" rtl="0" algn="l">
              <a:lnSpc>
                <a:spcPct val="100415"/>
              </a:lnSpc>
              <a:spcBef>
                <a:spcPts val="38"/>
              </a:spcBef>
              <a:spcAft>
                <a:spcPts val="0"/>
              </a:spcAft>
              <a:buNone/>
            </a:pPr>
            <a:r>
              <a:t/>
            </a:r>
            <a:endParaRPr sz="2000">
              <a:solidFill>
                <a:schemeClr val="accent5"/>
              </a:solidFill>
              <a:latin typeface="Calibri"/>
              <a:ea typeface="Calibri"/>
              <a:cs typeface="Calibri"/>
              <a:sym typeface="Calibri"/>
            </a:endParaRPr>
          </a:p>
          <a:p>
            <a:pPr indent="-457" lvl="0" marL="234113" marR="223812" rtl="0" algn="l">
              <a:lnSpc>
                <a:spcPct val="101537"/>
              </a:lnSpc>
              <a:spcBef>
                <a:spcPts val="0"/>
              </a:spcBef>
              <a:spcAft>
                <a:spcPts val="0"/>
              </a:spcAft>
              <a:buNone/>
            </a:pPr>
            <a:r>
              <a:rPr lang="en" sz="2000">
                <a:solidFill>
                  <a:schemeClr val="accent5"/>
                </a:solidFill>
                <a:latin typeface="Calibri"/>
                <a:ea typeface="Calibri"/>
                <a:cs typeface="Calibri"/>
                <a:sym typeface="Calibri"/>
              </a:rPr>
              <a:t>4. Approximately 100 finalists will be notified via email and will be  interviewed at the Boettcher Foundation </a:t>
            </a:r>
            <a:r>
              <a:rPr b="1" lang="en" sz="2000">
                <a:solidFill>
                  <a:schemeClr val="accent5"/>
                </a:solidFill>
                <a:latin typeface="Calibri"/>
                <a:ea typeface="Calibri"/>
                <a:cs typeface="Calibri"/>
                <a:sym typeface="Calibri"/>
              </a:rPr>
              <a:t>in March. </a:t>
            </a:r>
            <a:endParaRPr b="1" sz="2000">
              <a:solidFill>
                <a:schemeClr val="accent5"/>
              </a:solidFill>
              <a:latin typeface="Calibri"/>
              <a:ea typeface="Calibri"/>
              <a:cs typeface="Calibri"/>
              <a:sym typeface="Calibri"/>
            </a:endParaRPr>
          </a:p>
          <a:p>
            <a:pPr indent="-457" lvl="0" marL="234113" marR="223812" rtl="0" algn="l">
              <a:lnSpc>
                <a:spcPct val="101537"/>
              </a:lnSpc>
              <a:spcBef>
                <a:spcPts val="0"/>
              </a:spcBef>
              <a:spcAft>
                <a:spcPts val="0"/>
              </a:spcAft>
              <a:buNone/>
            </a:pPr>
            <a:r>
              <a:t/>
            </a:r>
            <a:endParaRPr b="1" sz="2000">
              <a:solidFill>
                <a:schemeClr val="accent5"/>
              </a:solidFill>
              <a:latin typeface="Calibri"/>
              <a:ea typeface="Calibri"/>
              <a:cs typeface="Calibri"/>
              <a:sym typeface="Calibri"/>
            </a:endParaRPr>
          </a:p>
          <a:p>
            <a:pPr indent="-457" lvl="0" marL="234113" marR="223812" rtl="0" algn="l">
              <a:lnSpc>
                <a:spcPct val="101537"/>
              </a:lnSpc>
              <a:spcBef>
                <a:spcPts val="0"/>
              </a:spcBef>
              <a:spcAft>
                <a:spcPts val="0"/>
              </a:spcAft>
              <a:buNone/>
            </a:pPr>
            <a:r>
              <a:rPr lang="en" sz="2000">
                <a:solidFill>
                  <a:schemeClr val="accent5"/>
                </a:solidFill>
                <a:latin typeface="Calibri"/>
                <a:ea typeface="Calibri"/>
                <a:cs typeface="Calibri"/>
                <a:sym typeface="Calibri"/>
              </a:rPr>
              <a:t>5. 50 Initial WInners are notified in the weeks after interviews and announced publicly in</a:t>
            </a:r>
            <a:r>
              <a:rPr b="1" lang="en" sz="2000">
                <a:solidFill>
                  <a:schemeClr val="accent5"/>
                </a:solidFill>
                <a:latin typeface="Calibri"/>
                <a:ea typeface="Calibri"/>
                <a:cs typeface="Calibri"/>
                <a:sym typeface="Calibri"/>
              </a:rPr>
              <a:t> Early May.</a:t>
            </a:r>
            <a:endParaRPr sz="2000">
              <a:solidFill>
                <a:schemeClr val="accent5"/>
              </a:solidFill>
              <a:latin typeface="Calibri"/>
              <a:ea typeface="Calibri"/>
              <a:cs typeface="Calibri"/>
              <a:sym typeface="Calibri"/>
            </a:endParaRPr>
          </a:p>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